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4" r:id="rId14"/>
    <p:sldId id="270" r:id="rId15"/>
    <p:sldId id="271" r:id="rId16"/>
    <p:sldId id="272" r:id="rId17"/>
    <p:sldId id="273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88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7a50d8068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76d38de38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2_1#422ad0d0a?pid=95ce90a9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eyes.</a:t>
            </a:r>
            <a:endParaRPr lang="en-US" altLang="zh-CN" sz="1800" dirty="0"/>
          </a:p>
        </p:txBody>
      </p:sp>
      <p:sp>
        <p:nvSpPr>
          <p:cNvPr id="3" name="QB_6_AN.73_1#422ad0d0a.blank?pid=95ce90a99&amp;color=0,55,96&amp;vpa=38&amp;vtp=1&amp;bbb=1"/>
          <p:cNvSpPr/>
          <p:nvPr/>
        </p:nvSpPr>
        <p:spPr>
          <a:xfrm>
            <a:off x="7518875" y="145732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4" name="QB_6_AS.74_1#422ad0d0a?pid=95ce90a99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句意为：当我小时候有可怕的事情发生时，妈妈总是会告诉我闭上眼睛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。此处表示过去的习惯性动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，应用would，意为“总是”。</a:t>
            </a:r>
            <a:endParaRPr lang="en-US" altLang="zh-CN" dirty="0"/>
          </a:p>
        </p:txBody>
      </p:sp>
      <p:sp>
        <p:nvSpPr>
          <p:cNvPr id="5" name="QB_6_BD.75_1#adae4d9e1?sp=1&amp;pid=95ce90a99&amp;color=0,55,96&amp;vtp=1&amp;bbb=1"/>
          <p:cNvSpPr/>
          <p:nvPr/>
        </p:nvSpPr>
        <p:spPr>
          <a:xfrm>
            <a:off x="502920" y="27427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9.—He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he?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6" name="QB_6_AN.76_1#adae4d9e1.blank?pid=95ce90a99&amp;color=0,55,96&amp;vpa=39&amp;vtp=1&amp;bbb=1"/>
          <p:cNvSpPr/>
          <p:nvPr/>
        </p:nvSpPr>
        <p:spPr>
          <a:xfrm>
            <a:off x="4663599" y="311042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endParaRPr lang="en-US" altLang="zh-CN" dirty="0"/>
          </a:p>
        </p:txBody>
      </p:sp>
      <p:sp>
        <p:nvSpPr>
          <p:cNvPr id="7" name="QB_6_AS.77_1#adae4d9e1?pid=95ce90a99&amp;color=0,55,96&amp;vtp=1&amp;bbb=1&amp;hb=1"/>
          <p:cNvSpPr/>
          <p:nvPr/>
        </p:nvSpPr>
        <p:spPr>
          <a:xfrm>
            <a:off x="502920" y="35655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句意为：——他对结果很满意，不是吗？——不。考试太难了，他不可能通过。固定结构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done意为“不可能做过”，表示对过去情况的否定推测。</a:t>
            </a:r>
            <a:endParaRPr lang="en-US" altLang="zh-CN" dirty="0"/>
          </a:p>
        </p:txBody>
      </p:sp>
      <p:sp>
        <p:nvSpPr>
          <p:cNvPr id="8" name="QB_6_BD.78_1#8f1584bd3?pid=95ce90a99&amp;color=0,55,96&amp;vtp=1&amp;bbb=1"/>
          <p:cNvSpPr/>
          <p:nvPr/>
        </p:nvSpPr>
        <p:spPr>
          <a:xfrm>
            <a:off x="502920" y="43802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seaside.</a:t>
            </a:r>
            <a:endParaRPr lang="en-US" altLang="zh-CN" sz="1800" dirty="0"/>
          </a:p>
        </p:txBody>
      </p:sp>
      <p:sp>
        <p:nvSpPr>
          <p:cNvPr id="9" name="QB_6_AN.79_1#8f1584bd3.blank?pid=95ce90a99&amp;color=0,55,96&amp;vpa=40&amp;vtp=1&amp;bbb=1"/>
          <p:cNvSpPr/>
          <p:nvPr/>
        </p:nvSpPr>
        <p:spPr>
          <a:xfrm>
            <a:off x="1187926" y="4328858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endParaRPr lang="en-US" altLang="zh-CN" dirty="0"/>
          </a:p>
        </p:txBody>
      </p:sp>
      <p:sp>
        <p:nvSpPr>
          <p:cNvPr id="10" name="QB_6_AS.80_1#8f1584bd3?pid=95ce90a99&amp;color=0,55,96&amp;vtp=1&amp;bbb=1&amp;hb=1"/>
          <p:cNvSpPr/>
          <p:nvPr/>
        </p:nvSpPr>
        <p:spPr>
          <a:xfrm>
            <a:off x="502920" y="479107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句意为：他一定完成了工作，要不然，他不会在海边玩得那么开心。此处应用must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done表示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对已发生事情的肯定推测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ddcfb09?sp=1&amp;pid=47cebba6f&amp;color=0,55,96&amp;vtp=1&amp;bt=1&amp;bbb=1"/>
          <p:cNvSpPr/>
          <p:nvPr/>
        </p:nvSpPr>
        <p:spPr>
          <a:xfrm>
            <a:off x="502920" y="1508761"/>
            <a:ext cx="10570464" cy="365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20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第二组：在空白处填入括号内单词的正确形式。</a:t>
            </a:r>
            <a:endParaRPr lang="en-US" altLang="zh-CN" sz="2000" dirty="0"/>
          </a:p>
        </p:txBody>
      </p:sp>
      <p:sp>
        <p:nvSpPr>
          <p:cNvPr id="3" name="QB_6_BD.81_1#31e9b0ea4?pid=64ddcfb09&amp;color=0,55,96&amp;vtp=1&amp;bbb=1"/>
          <p:cNvSpPr/>
          <p:nvPr/>
        </p:nvSpPr>
        <p:spPr>
          <a:xfrm>
            <a:off x="502920" y="191297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predict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（sign）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competition?</a:t>
            </a:r>
            <a:endParaRPr lang="en-US" altLang="zh-CN" sz="1800" dirty="0"/>
          </a:p>
        </p:txBody>
      </p:sp>
      <p:sp>
        <p:nvSpPr>
          <p:cNvPr id="4" name="QB_6_AN.82_1#31e9b0ea4.blank?pid=64ddcfb09&amp;color=0,55,96&amp;vpa=41&amp;vtp=1&amp;bbb=1"/>
          <p:cNvSpPr/>
          <p:nvPr/>
        </p:nvSpPr>
        <p:spPr>
          <a:xfrm>
            <a:off x="4324826" y="1849793"/>
            <a:ext cx="12334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endParaRPr lang="en-US" altLang="zh-CN" dirty="0"/>
          </a:p>
        </p:txBody>
      </p:sp>
      <p:sp>
        <p:nvSpPr>
          <p:cNvPr id="5" name="QB_6_AS.83_1#31e9b0ea4?pid=64ddcfb09&amp;color=0,55,96&amp;vtp=1&amp;bbb=1&amp;hb=1"/>
          <p:cNvSpPr/>
          <p:nvPr/>
        </p:nvSpPr>
        <p:spPr>
          <a:xfrm>
            <a:off x="502920" y="2268410"/>
            <a:ext cx="10570464" cy="684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句意为：你预测过有多少学生会报名参加跳舞比赛吗？根据句意及Did可知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，本句宾语从句中应使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用过去将来时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6_BD.84_1#17b50496b?pid=64ddcfb09&amp;color=0,55,96&amp;vtp=1&amp;bbb=1"/>
          <p:cNvSpPr/>
          <p:nvPr/>
        </p:nvSpPr>
        <p:spPr>
          <a:xfrm>
            <a:off x="502920" y="299694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endParaRPr lang="en-US" altLang="zh-CN" sz="1800" dirty="0"/>
          </a:p>
        </p:txBody>
      </p:sp>
      <p:sp>
        <p:nvSpPr>
          <p:cNvPr id="7" name="QB_6_AN.85_1#17b50496b.blank?pid=64ddcfb09&amp;color=0,55,96&amp;vpa=42&amp;vtp=1&amp;bbb=1"/>
          <p:cNvSpPr/>
          <p:nvPr/>
        </p:nvSpPr>
        <p:spPr>
          <a:xfrm>
            <a:off x="1251426" y="2946462"/>
            <a:ext cx="6619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8" name="QB_6_AS.86_1#17b50496b?pid=64ddcfb09&amp;color=0,55,96&amp;vtp=1&amp;bbb=1"/>
          <p:cNvSpPr/>
          <p:nvPr/>
        </p:nvSpPr>
        <p:spPr>
          <a:xfrm>
            <a:off x="502920" y="335286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根据从句中的would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buy可知，主句的动作发生在过去，应用一般过去时。</a:t>
            </a:r>
            <a:endParaRPr lang="en-US" altLang="zh-CN" sz="1800" dirty="0"/>
          </a:p>
        </p:txBody>
      </p:sp>
      <p:sp>
        <p:nvSpPr>
          <p:cNvPr id="9" name="QB_6_BD.87_1#3023bef08?pid=64ddcfb09&amp;color=0,55,96&amp;vtp=1&amp;bbb=1"/>
          <p:cNvSpPr/>
          <p:nvPr/>
        </p:nvSpPr>
        <p:spPr>
          <a:xfrm>
            <a:off x="502920" y="370877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（begin）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rain.</a:t>
            </a:r>
            <a:endParaRPr lang="en-US" altLang="zh-CN" sz="1800" dirty="0"/>
          </a:p>
        </p:txBody>
      </p:sp>
      <p:sp>
        <p:nvSpPr>
          <p:cNvPr id="10" name="QB_6_AN.88_1#3023bef08.blank?pid=64ddcfb09&amp;color=0,55,96&amp;vpa=43&amp;vtp=1&amp;bbb=1"/>
          <p:cNvSpPr/>
          <p:nvPr/>
        </p:nvSpPr>
        <p:spPr>
          <a:xfrm>
            <a:off x="2249138" y="3645596"/>
            <a:ext cx="6873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endParaRPr lang="en-US" altLang="zh-CN" dirty="0"/>
          </a:p>
        </p:txBody>
      </p:sp>
      <p:sp>
        <p:nvSpPr>
          <p:cNvPr id="11" name="QB_6_AN.89_1#3023bef08.blank?pid=64ddcfb09&amp;color=0,55,96&amp;vpa=44&amp;vtp=1&amp;bbb=1"/>
          <p:cNvSpPr/>
          <p:nvPr/>
        </p:nvSpPr>
        <p:spPr>
          <a:xfrm>
            <a:off x="6008338" y="3645596"/>
            <a:ext cx="712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endParaRPr lang="en-US" altLang="zh-CN" dirty="0"/>
          </a:p>
        </p:txBody>
      </p:sp>
      <p:sp>
        <p:nvSpPr>
          <p:cNvPr id="12" name="QB_6_AS.90_1#3023bef08?pid=64ddcfb09&amp;color=0,55,96&amp;vtp=1&amp;bbb=1"/>
          <p:cNvSpPr/>
          <p:nvPr/>
        </p:nvSpPr>
        <p:spPr>
          <a:xfrm>
            <a:off x="502920" y="406469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句意为：我们正要出去野餐，这时开始下雨了。</a:t>
            </a:r>
            <a:endParaRPr lang="en-US" altLang="zh-CN" sz="1800" dirty="0"/>
          </a:p>
        </p:txBody>
      </p:sp>
      <p:sp>
        <p:nvSpPr>
          <p:cNvPr id="13" name="QB_6_BD.91_1#f556a7f79?pid=64ddcfb09&amp;color=0,55,96&amp;vtp=1&amp;bbb=1"/>
          <p:cNvSpPr/>
          <p:nvPr/>
        </p:nvSpPr>
        <p:spPr>
          <a:xfrm>
            <a:off x="502920" y="44206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cousin,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morning.</a:t>
            </a:r>
            <a:endParaRPr lang="en-US" altLang="zh-CN" sz="1800" dirty="0"/>
          </a:p>
        </p:txBody>
      </p:sp>
      <p:sp>
        <p:nvSpPr>
          <p:cNvPr id="14" name="QB_6_AN.92_1#f556a7f79.blank?pid=64ddcfb09&amp;color=0,55,96&amp;vpa=45&amp;vtp=1&amp;bbb=1"/>
          <p:cNvSpPr/>
          <p:nvPr/>
        </p:nvSpPr>
        <p:spPr>
          <a:xfrm>
            <a:off x="3998182" y="4357430"/>
            <a:ext cx="25415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leaving/would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endParaRPr lang="en-US" altLang="zh-CN" dirty="0"/>
          </a:p>
        </p:txBody>
      </p:sp>
      <p:sp>
        <p:nvSpPr>
          <p:cNvPr id="15" name="QB_6_AS.93_1#f556a7f79?pid=64ddcfb09&amp;color=0,55,96&amp;vtp=1&amp;bbb=1"/>
          <p:cNvSpPr/>
          <p:nvPr/>
        </p:nvSpPr>
        <p:spPr>
          <a:xfrm>
            <a:off x="502920" y="477653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句意为：我的堂兄是一位医生，他告诉我他第二天早上要动身前往伦敦。</a:t>
            </a:r>
            <a:endParaRPr lang="en-US" altLang="zh-CN" sz="1800" dirty="0"/>
          </a:p>
        </p:txBody>
      </p:sp>
      <p:sp>
        <p:nvSpPr>
          <p:cNvPr id="16" name="QB_6_BD.94_1#73003131b?pid=64ddcfb09&amp;color=0,55,96&amp;vtp=1&amp;bbb=1"/>
          <p:cNvSpPr/>
          <p:nvPr/>
        </p:nvSpPr>
        <p:spPr>
          <a:xfrm>
            <a:off x="502920" y="5132447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（visit）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rained.</a:t>
            </a:r>
            <a:endParaRPr lang="en-US" altLang="zh-CN" sz="1800" dirty="0"/>
          </a:p>
        </p:txBody>
      </p:sp>
      <p:sp>
        <p:nvSpPr>
          <p:cNvPr id="17" name="QB_6_AN.95_1#73003131b.blank?pid=64ddcfb09&amp;color=0,55,96&amp;vpa=46&amp;vtp=1&amp;bbb=1"/>
          <p:cNvSpPr/>
          <p:nvPr/>
        </p:nvSpPr>
        <p:spPr>
          <a:xfrm>
            <a:off x="3562826" y="5081964"/>
            <a:ext cx="8524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endParaRPr lang="en-US" altLang="zh-CN" dirty="0"/>
          </a:p>
        </p:txBody>
      </p:sp>
      <p:sp>
        <p:nvSpPr>
          <p:cNvPr id="18" name="QB_6_AS.96_1#73003131b?pid=64ddcfb09&amp;color=0,55,96&amp;vtp=1&amp;bbb=1&amp;hb=1"/>
          <p:cNvSpPr/>
          <p:nvPr/>
        </p:nvSpPr>
        <p:spPr>
          <a:xfrm>
            <a:off x="502920" y="5480300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句意为：上周日我们本打算去游览长城的，但下雨了。was/were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sth表示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“过去计划要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做某事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7_1#1c2c79fb2?pid=76d38de38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[河北石家庄一中2024高一月考]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stupid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Emmanuel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Liberia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found$50,000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Liberia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civil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dropped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motorcycle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taxi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wrapped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unnoticed.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inside.“I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plenty,”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about$1,500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7_1#1c2c79fb2?pid=76d38de38&amp;color=0,55,96&amp;vtp=1&amp;bt=1&amp;bbb=1&amp;hb=1">
            <a:extLst>
              <a:ext uri="{FF2B5EF4-FFF2-40B4-BE49-F238E27FC236}">
                <a16:creationId xmlns:a16="http://schemas.microsoft.com/office/drawing/2014/main" id="{1E2F5D4A-5B31-049A-8D5C-CF125072CDC6}"/>
              </a:ext>
            </a:extLst>
          </p:cNvPr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Liberians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grandma,”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534450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98_1#1c2c79fb2?pid=76d38de38&amp;color=0,55,96&amp;vtp=1&amp;bt=1&amp;bbb=1&amp;hb=1"/>
          <p:cNvSpPr/>
          <p:nvPr/>
        </p:nvSpPr>
        <p:spPr>
          <a:xfrm>
            <a:off x="502920" y="1512000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主要讲述一位利比里亚的贫苦男孩在公路上拾到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万美元后将钱物归原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5_BD.99_1#a315bee89.choices?pid=1c2c79fb2&amp;color=0,55,96&amp;vtp=1&amp;bbb=1"/>
          <p:cNvSpPr/>
          <p:nvPr/>
        </p:nvSpPr>
        <p:spPr>
          <a:xfrm>
            <a:off x="502920" y="229260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.strange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B.foolish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C.right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.wrong</a:t>
            </a:r>
            <a:endParaRPr lang="en-US" altLang="zh-CN" sz="1800" dirty="0"/>
          </a:p>
        </p:txBody>
      </p:sp>
      <p:sp>
        <p:nvSpPr>
          <p:cNvPr id="4" name="QC_5_AN.100_1#a315bee89.bracket?pid=1c2c79fb2&amp;color=0,55,96&amp;vpa=47&amp;vtp=1"/>
          <p:cNvSpPr/>
          <p:nvPr/>
        </p:nvSpPr>
        <p:spPr>
          <a:xfrm>
            <a:off x="857726" y="2284096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5_AS.101_1#a315bee89?pid=1c2c79fb2&amp;color=0,55,96&amp;vtp=1&amp;bbb=1&amp;hb=1"/>
          <p:cNvSpPr/>
          <p:nvPr/>
        </p:nvSpPr>
        <p:spPr>
          <a:xfrm>
            <a:off x="502920" y="2677987"/>
            <a:ext cx="10570464" cy="728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choice.”可知，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图洛一直认为自己做了对的事情。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C项。</a:t>
            </a:r>
            <a:endParaRPr lang="en-US" altLang="zh-CN" dirty="0"/>
          </a:p>
        </p:txBody>
      </p:sp>
      <p:sp>
        <p:nvSpPr>
          <p:cNvPr id="6" name="QC_5_BD.102_1#435da1a41.choices?pid=1c2c79fb2&amp;color=0,55,96&amp;vtp=1&amp;bbb=1"/>
          <p:cNvSpPr/>
          <p:nvPr/>
        </p:nvSpPr>
        <p:spPr>
          <a:xfrm>
            <a:off x="502920" y="346125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.owner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B.police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C.person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.school</a:t>
            </a:r>
            <a:endParaRPr lang="en-US" altLang="zh-CN" sz="1800" dirty="0"/>
          </a:p>
        </p:txBody>
      </p:sp>
      <p:sp>
        <p:nvSpPr>
          <p:cNvPr id="7" name="QC_5_AN.103_1#435da1a41.bracket?pid=1c2c79fb2&amp;color=0,55,96&amp;vpa=48&amp;vtp=1"/>
          <p:cNvSpPr/>
          <p:nvPr/>
        </p:nvSpPr>
        <p:spPr>
          <a:xfrm>
            <a:off x="845026" y="3452750"/>
            <a:ext cx="331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C_5_AS.104_1#435da1a41?pid=1c2c79fb2&amp;color=0,55,96&amp;vtp=1&amp;bbb=1&amp;hb=1"/>
          <p:cNvSpPr/>
          <p:nvPr/>
        </p:nvSpPr>
        <p:spPr>
          <a:xfrm>
            <a:off x="502920" y="3846641"/>
            <a:ext cx="10570464" cy="1122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，他把钱还给了失主。故选A项。</a:t>
            </a:r>
            <a:endParaRPr lang="en-US" altLang="zh-CN" dirty="0"/>
          </a:p>
        </p:txBody>
      </p:sp>
      <p:sp>
        <p:nvSpPr>
          <p:cNvPr id="9" name="QC_5_BD.105_1#544044ea2.choices?pid=1c2c79fb2&amp;color=0,55,96&amp;vtp=1&amp;bbb=1"/>
          <p:cNvSpPr/>
          <p:nvPr/>
        </p:nvSpPr>
        <p:spPr>
          <a:xfrm>
            <a:off x="502920" y="501231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.hard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B.poor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C.happy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.easy</a:t>
            </a:r>
            <a:endParaRPr lang="en-US" altLang="zh-CN" sz="1800" dirty="0"/>
          </a:p>
        </p:txBody>
      </p:sp>
      <p:sp>
        <p:nvSpPr>
          <p:cNvPr id="10" name="QC_5_AN.106_1#544044ea2.bracket?pid=1c2c79fb2&amp;color=0,55,96&amp;vpa=49&amp;vtp=1"/>
          <p:cNvSpPr/>
          <p:nvPr/>
        </p:nvSpPr>
        <p:spPr>
          <a:xfrm>
            <a:off x="845026" y="5003801"/>
            <a:ext cx="331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1" name="QC_5_AS.107_1#544044ea2?pid=1c2c79fb2&amp;color=0,55,96&amp;vtp=1&amp;bbb=1&amp;hb=1"/>
          <p:cNvSpPr/>
          <p:nvPr/>
        </p:nvSpPr>
        <p:spPr>
          <a:xfrm>
            <a:off x="502920" y="5397692"/>
            <a:ext cx="10570464" cy="728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civil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wars.”可知，利比里亚常年战乱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，这里的生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活是不容易的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8_1#ae97729cc.choices?pid=1c2c79fb2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.borrow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B.pick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C.produce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.make</a:t>
            </a:r>
            <a:endParaRPr lang="en-US" altLang="zh-CN" sz="1800" dirty="0"/>
          </a:p>
        </p:txBody>
      </p:sp>
      <p:sp>
        <p:nvSpPr>
          <p:cNvPr id="3" name="QC_5_AN.109_1#ae97729cc.bracket?pid=1c2c79fb2&amp;color=0,55,96&amp;vpa=50&amp;vtp=1"/>
          <p:cNvSpPr/>
          <p:nvPr/>
        </p:nvSpPr>
        <p:spPr>
          <a:xfrm>
            <a:off x="845026" y="149974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110_1#ae97729cc?pid=1c2c79fb2&amp;color=0,55,96&amp;vtp=1&amp;bbb=1&amp;hb=1"/>
          <p:cNvSpPr/>
          <p:nvPr/>
        </p:nvSpPr>
        <p:spPr>
          <a:xfrm>
            <a:off x="502920" y="1868488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motorcycle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taxi及空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money可知，此处指图洛开摩的赚钱。故选D项。</a:t>
            </a:r>
            <a:endParaRPr lang="en-US" altLang="zh-CN" dirty="0"/>
          </a:p>
        </p:txBody>
      </p:sp>
      <p:sp>
        <p:nvSpPr>
          <p:cNvPr id="5" name="QC_5_BD.111_1#ad0c8b1b6.choices?pid=1c2c79fb2&amp;color=0,55,96&amp;vtp=1&amp;bbb=1"/>
          <p:cNvSpPr/>
          <p:nvPr/>
        </p:nvSpPr>
        <p:spPr>
          <a:xfrm>
            <a:off x="502920" y="2615438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.wandering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B.approaching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C.driving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.parading</a:t>
            </a:r>
            <a:endParaRPr lang="en-US" altLang="zh-CN" sz="1800" dirty="0"/>
          </a:p>
        </p:txBody>
      </p:sp>
      <p:sp>
        <p:nvSpPr>
          <p:cNvPr id="6" name="QC_5_AN.112_1#ad0c8b1b6.bracket?pid=1c2c79fb2&amp;color=0,55,96&amp;vpa=51&amp;vtp=1"/>
          <p:cNvSpPr/>
          <p:nvPr/>
        </p:nvSpPr>
        <p:spPr>
          <a:xfrm>
            <a:off x="857726" y="2606421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13_1#ad0c8b1b6?pid=1c2c79fb2&amp;color=0,55,96&amp;vtp=1&amp;bbb=1&amp;hb=1"/>
          <p:cNvSpPr/>
          <p:nvPr/>
        </p:nvSpPr>
        <p:spPr>
          <a:xfrm>
            <a:off x="502920" y="2981453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motorcycle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taxi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money.”及空后的on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highway可知，此处指他在公路上开摩的。故选C项。</a:t>
            </a:r>
            <a:endParaRPr lang="en-US" altLang="zh-CN" dirty="0"/>
          </a:p>
        </p:txBody>
      </p:sp>
      <p:sp>
        <p:nvSpPr>
          <p:cNvPr id="8" name="QC_5_BD.114_1#bc4e099a5.choices?pid=1c2c79fb2&amp;color=0,55,96&amp;vtp=1&amp;bbb=1"/>
          <p:cNvSpPr/>
          <p:nvPr/>
        </p:nvSpPr>
        <p:spPr>
          <a:xfrm>
            <a:off x="502920" y="3715702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.dropped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B.placed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C.buried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.forgotten</a:t>
            </a:r>
            <a:endParaRPr lang="en-US" altLang="zh-CN" sz="1800" dirty="0"/>
          </a:p>
        </p:txBody>
      </p:sp>
      <p:sp>
        <p:nvSpPr>
          <p:cNvPr id="9" name="QC_5_AN.115_1#bc4e099a5.bracket?pid=1c2c79fb2&amp;color=0,55,96&amp;vpa=52&amp;vtp=1"/>
          <p:cNvSpPr/>
          <p:nvPr/>
        </p:nvSpPr>
        <p:spPr>
          <a:xfrm>
            <a:off x="845026" y="3706685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116_1#bc4e099a5?pid=1c2c79fb2&amp;color=0,55,96&amp;vtp=1&amp;bbb=1&amp;hb=1"/>
          <p:cNvSpPr/>
          <p:nvPr/>
        </p:nvSpPr>
        <p:spPr>
          <a:xfrm>
            <a:off x="502920" y="4081717"/>
            <a:ext cx="10570464" cy="10621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根据下文unnoticed和“That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，钱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掉在路上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，没有被注意到。故选A项。</a:t>
            </a:r>
            <a:endParaRPr lang="en-US" altLang="zh-CN" dirty="0"/>
          </a:p>
        </p:txBody>
      </p:sp>
      <p:sp>
        <p:nvSpPr>
          <p:cNvPr id="11" name="QC_5_BD.117_1#d256029da.choices?pid=1c2c79fb2&amp;color=0,55,96&amp;vtp=1&amp;bbb=1"/>
          <p:cNvSpPr/>
          <p:nvPr/>
        </p:nvSpPr>
        <p:spPr>
          <a:xfrm>
            <a:off x="502920" y="519766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.shocked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B.excited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C.content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.curious</a:t>
            </a:r>
            <a:endParaRPr lang="en-US" altLang="zh-CN" sz="1800" dirty="0"/>
          </a:p>
        </p:txBody>
      </p:sp>
      <p:sp>
        <p:nvSpPr>
          <p:cNvPr id="12" name="QC_5_AN.118_1#d256029da.bracket?pid=1c2c79fb2&amp;color=0,55,96&amp;vpa=53&amp;vtp=1"/>
          <p:cNvSpPr/>
          <p:nvPr/>
        </p:nvSpPr>
        <p:spPr>
          <a:xfrm>
            <a:off x="845026" y="5188648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119_1#d256029da?pid=1c2c79fb2&amp;color=0,55,96&amp;vtp=1&amp;bbb=1&amp;hb=1"/>
          <p:cNvSpPr/>
          <p:nvPr/>
        </p:nvSpPr>
        <p:spPr>
          <a:xfrm>
            <a:off x="502920" y="5563680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plenty和until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it可知，他发现塑料袋里面有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5万美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元的时候应该是很震惊的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，担心失主找不到，毕竟这是一大笔钱。故选A项。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0_1#9f95554e5.choices?pid=1c2c79fb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.check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B.donate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C.hide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.keep</a:t>
            </a:r>
            <a:endParaRPr lang="en-US" altLang="zh-CN" sz="1800" dirty="0"/>
          </a:p>
        </p:txBody>
      </p:sp>
      <p:sp>
        <p:nvSpPr>
          <p:cNvPr id="3" name="QC_5_AN.121_1#9f95554e5.bracket?pid=1c2c79fb2&amp;color=0,55,96&amp;vpa=54&amp;vtp=1"/>
          <p:cNvSpPr/>
          <p:nvPr/>
        </p:nvSpPr>
        <p:spPr>
          <a:xfrm>
            <a:off x="845026" y="1503616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122_1#9f95554e5?pid=1c2c79fb2&amp;color=0,55,96&amp;vtp=1&amp;bbb=1&amp;hb=1"/>
          <p:cNvSpPr/>
          <p:nvPr/>
        </p:nvSpPr>
        <p:spPr>
          <a:xfrm>
            <a:off x="502920" y="1905952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it可知，他把钱带回家给他姑姑保存，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直到失主要求归还。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D项。</a:t>
            </a:r>
            <a:endParaRPr lang="en-US" altLang="zh-CN" dirty="0"/>
          </a:p>
        </p:txBody>
      </p:sp>
      <p:sp>
        <p:nvSpPr>
          <p:cNvPr id="5" name="QC_5_BD.123_1#657e6618c.choices?pid=1c2c79fb2&amp;color=0,55,96&amp;vtp=1&amp;bbb=1"/>
          <p:cNvSpPr/>
          <p:nvPr/>
        </p:nvSpPr>
        <p:spPr>
          <a:xfrm>
            <a:off x="502920" y="27165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.shouting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B.crying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C.arguing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.complaining</a:t>
            </a:r>
            <a:endParaRPr lang="en-US" altLang="zh-CN" sz="1800" dirty="0"/>
          </a:p>
        </p:txBody>
      </p:sp>
      <p:sp>
        <p:nvSpPr>
          <p:cNvPr id="6" name="QC_5_AN.124_1#657e6618c.bracket?pid=1c2c79fb2&amp;color=0,55,96&amp;vpa=55&amp;vtp=1"/>
          <p:cNvSpPr/>
          <p:nvPr/>
        </p:nvSpPr>
        <p:spPr>
          <a:xfrm>
            <a:off x="857726" y="271138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125_1#657e6618c?pid=1c2c79fb2&amp;color=0,55,96&amp;vtp=1&amp;bbb=1&amp;hb=1"/>
          <p:cNvSpPr/>
          <p:nvPr/>
        </p:nvSpPr>
        <p:spPr>
          <a:xfrm>
            <a:off x="502920" y="3120008"/>
            <a:ext cx="10570464" cy="116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Liberia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found$50,000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highway.”和“That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Yancy,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businesswoman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radio”及常识可知，丢失的金额很大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，失主丢失钱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后应是很着急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，crying能够形容失主的急切心情。故选B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项。</a:t>
            </a:r>
            <a:endParaRPr lang="en-US" altLang="zh-CN" dirty="0"/>
          </a:p>
        </p:txBody>
      </p:sp>
      <p:sp>
        <p:nvSpPr>
          <p:cNvPr id="8" name="QC_5_BD.126_1#314026fb6.choices?pid=1c2c79fb2&amp;color=0,55,96&amp;vtp=1&amp;bbb=1"/>
          <p:cNvSpPr/>
          <p:nvPr/>
        </p:nvSpPr>
        <p:spPr>
          <a:xfrm>
            <a:off x="502920" y="43242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.award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B.room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C.reward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.prize</a:t>
            </a:r>
            <a:endParaRPr lang="en-US" altLang="zh-CN" sz="1800" dirty="0"/>
          </a:p>
        </p:txBody>
      </p:sp>
      <p:sp>
        <p:nvSpPr>
          <p:cNvPr id="9" name="QC_5_AN.127_1#314026fb6.bracket?pid=1c2c79fb2&amp;color=0,55,96&amp;vpa=56&amp;vtp=1"/>
          <p:cNvSpPr/>
          <p:nvPr/>
        </p:nvSpPr>
        <p:spPr>
          <a:xfrm>
            <a:off x="972026" y="4319141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128_1#314026fb6?pid=1c2c79fb2&amp;color=0,55,96&amp;vtp=1&amp;bbb=1&amp;hb=1"/>
          <p:cNvSpPr/>
          <p:nvPr/>
        </p:nvSpPr>
        <p:spPr>
          <a:xfrm>
            <a:off x="502920" y="4727764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about$1,500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all”及常识可知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，失主找到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了自己丢失的钱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，给图洛一些现金和礼物作为回报。故选C项。</a:t>
            </a:r>
            <a:endParaRPr lang="en-US" altLang="zh-CN" dirty="0"/>
          </a:p>
        </p:txBody>
      </p:sp>
      <p:sp>
        <p:nvSpPr>
          <p:cNvPr id="11" name="QC_5_BD.129_1#58f74c706.choices?pid=1c2c79fb2&amp;color=0,55,96&amp;vtp=1&amp;bbb=1"/>
          <p:cNvSpPr/>
          <p:nvPr/>
        </p:nvSpPr>
        <p:spPr>
          <a:xfrm>
            <a:off x="502920" y="55383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.help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B.know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C.save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.recognise</a:t>
            </a:r>
            <a:endParaRPr lang="en-US" altLang="zh-CN" sz="1800" dirty="0"/>
          </a:p>
        </p:txBody>
      </p:sp>
      <p:sp>
        <p:nvSpPr>
          <p:cNvPr id="12" name="QC_5_AN.130_1#58f74c706.bracket?pid=1c2c79fb2&amp;color=0,55,96&amp;vpa=57&amp;vtp=1"/>
          <p:cNvSpPr/>
          <p:nvPr/>
        </p:nvSpPr>
        <p:spPr>
          <a:xfrm>
            <a:off x="950817" y="553319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3" name="QC_5_AS.131_1#58f74c706?pid=1c2c79fb2&amp;color=0,55,96&amp;vtp=1&amp;bbb=1"/>
          <p:cNvSpPr/>
          <p:nvPr/>
        </p:nvSpPr>
        <p:spPr>
          <a:xfrm>
            <a:off x="502920" y="59395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上文while表示让步，由此可知，虽然有人称赞图洛的行为，但也有人不认可。故选D项。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2_1#cc4e7b087.choices?pid=1c2c79fb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.opportunity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B.target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C.choice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.tradition</a:t>
            </a:r>
            <a:endParaRPr lang="en-US" altLang="zh-CN" sz="1800" dirty="0"/>
          </a:p>
        </p:txBody>
      </p:sp>
      <p:sp>
        <p:nvSpPr>
          <p:cNvPr id="3" name="QC_5_AN.133_1#cc4e7b087.bracket?pid=1c2c79fb2&amp;color=0,55,96&amp;vpa=58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134_1#cc4e7b087?pid=1c2c79fb2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其他人认为留下钱是更好的选择。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C项。</a:t>
            </a:r>
            <a:endParaRPr lang="en-US" altLang="zh-CN" dirty="0"/>
          </a:p>
        </p:txBody>
      </p:sp>
      <p:sp>
        <p:nvSpPr>
          <p:cNvPr id="5" name="QC_5_BD.135_1#fd08e46a9.choices?pid=1c2c79fb2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.also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B.still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C.seldom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.even</a:t>
            </a:r>
            <a:endParaRPr lang="en-US" altLang="zh-CN" sz="1800" dirty="0"/>
          </a:p>
        </p:txBody>
      </p:sp>
      <p:sp>
        <p:nvSpPr>
          <p:cNvPr id="6" name="QC_5_AN.136_1#fd08e46a9.bracket?pid=1c2c79fb2&amp;color=0,55,96&amp;vpa=59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137_1#fd08e46a9?pid=1c2c79fb2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根据下文thinks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choice可知，图洛仍然认为他的选择是正确的。故选B项。</a:t>
            </a:r>
            <a:endParaRPr lang="en-US" altLang="zh-CN" sz="1800" dirty="0"/>
          </a:p>
        </p:txBody>
      </p:sp>
      <p:sp>
        <p:nvSpPr>
          <p:cNvPr id="8" name="QC_5_BD.138_1#5673be808.choices?pid=1c2c79fb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.ignore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B.seek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C.return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.report</a:t>
            </a:r>
            <a:endParaRPr lang="en-US" altLang="zh-CN" sz="1800" dirty="0"/>
          </a:p>
        </p:txBody>
      </p:sp>
      <p:sp>
        <p:nvSpPr>
          <p:cNvPr id="9" name="QC_5_AN.139_1#5673be808.bracket?pid=1c2c79fb2&amp;color=0,55,96&amp;vpa=60&amp;vtp=1"/>
          <p:cNvSpPr/>
          <p:nvPr/>
        </p:nvSpPr>
        <p:spPr>
          <a:xfrm>
            <a:off x="9720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140_1#5673be808?pid=1c2c79fb2&amp;color=0,55,96&amp;vtp=1&amp;bbb=1&amp;hb=1"/>
          <p:cNvSpPr/>
          <p:nvPr/>
        </p:nvSpPr>
        <p:spPr>
          <a:xfrm>
            <a:off x="502920" y="39630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Liberia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found$50,000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Tuloe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choice.”可知，他认为人们应该归还他们找到的失物和现金。故选C项。</a:t>
            </a:r>
            <a:endParaRPr lang="en-US" altLang="zh-CN" dirty="0"/>
          </a:p>
        </p:txBody>
      </p:sp>
      <p:sp>
        <p:nvSpPr>
          <p:cNvPr id="11" name="QC_5_BD.141_1#6099e2ece.choices?pid=1c2c79fb2&amp;color=0,55,96&amp;vtp=1&amp;bbb=1"/>
          <p:cNvSpPr/>
          <p:nvPr/>
        </p:nvSpPr>
        <p:spPr>
          <a:xfrm>
            <a:off x="502920" y="47778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.share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B.accept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C.tolerate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.purchase</a:t>
            </a:r>
            <a:endParaRPr lang="en-US" altLang="zh-CN" sz="1800" dirty="0"/>
          </a:p>
        </p:txBody>
      </p:sp>
      <p:sp>
        <p:nvSpPr>
          <p:cNvPr id="12" name="QC_5_AN.142_1#6099e2ece.bracket?pid=1c2c79fb2&amp;color=0,55,96&amp;vpa=61&amp;vtp=1"/>
          <p:cNvSpPr/>
          <p:nvPr/>
        </p:nvSpPr>
        <p:spPr>
          <a:xfrm>
            <a:off x="959326" y="47644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143_1#6099e2ece?pid=1c2c79fb2&amp;color=0,55,96&amp;vtp=1&amp;bbb=1&amp;hb=1"/>
          <p:cNvSpPr/>
          <p:nvPr/>
        </p:nvSpPr>
        <p:spPr>
          <a:xfrm>
            <a:off x="502920" y="51885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cash以及But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grandma可知，图洛打算把礼物分享给在他发现现金时支持他的人。故选A项。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f272e166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7f272e166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Value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Money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035d79b5.fixed?pid=7f272e166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9035d79b5.fixed?pid=7f272e166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Viewing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40820d21?pid=7a50d806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b11a3dbcf?pid=d40820d21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（意图）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（犹豫）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（追求）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actor.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conflict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（最终）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（责任）.</a:t>
            </a:r>
            <a:endParaRPr lang="en-US" altLang="zh-CN" sz="1800" dirty="0"/>
          </a:p>
        </p:txBody>
      </p:sp>
      <p:sp>
        <p:nvSpPr>
          <p:cNvPr id="4" name="QB_5_AN.2_1#b11a3dbcf.blank?pid=d40820d21&amp;color=0,55,96&amp;vpa=1&amp;vtp=1&amp;bbb=1"/>
          <p:cNvSpPr/>
          <p:nvPr/>
        </p:nvSpPr>
        <p:spPr>
          <a:xfrm>
            <a:off x="1975326" y="197814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ntention</a:t>
            </a:r>
            <a:endParaRPr lang="en-US" altLang="zh-CN" dirty="0"/>
          </a:p>
        </p:txBody>
      </p:sp>
      <p:sp>
        <p:nvSpPr>
          <p:cNvPr id="6" name="QB_5_AN.4_1#b11a3dbcf.blank?pid=d40820d21&amp;color=0,55,96&amp;vpa=2&amp;vtp=1&amp;bbb=1"/>
          <p:cNvSpPr/>
          <p:nvPr/>
        </p:nvSpPr>
        <p:spPr>
          <a:xfrm>
            <a:off x="1518126" y="239724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esitate</a:t>
            </a:r>
            <a:endParaRPr lang="en-US" altLang="zh-CN" dirty="0"/>
          </a:p>
        </p:txBody>
      </p:sp>
      <p:sp>
        <p:nvSpPr>
          <p:cNvPr id="8" name="QB_5_AN.6_1#b11a3dbcf.blank?pid=d40820d21&amp;color=0,55,96&amp;vpa=3&amp;vtp=1&amp;bbb=1"/>
          <p:cNvSpPr/>
          <p:nvPr/>
        </p:nvSpPr>
        <p:spPr>
          <a:xfrm>
            <a:off x="2877026" y="281634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ursue</a:t>
            </a:r>
            <a:endParaRPr lang="en-US" altLang="zh-CN" dirty="0"/>
          </a:p>
        </p:txBody>
      </p:sp>
      <p:sp>
        <p:nvSpPr>
          <p:cNvPr id="10" name="QB_5_AN.8_1#b11a3dbcf.blank?pid=d40820d21&amp;color=0,55,96&amp;vpa=4&amp;vtp=1&amp;bbb=1"/>
          <p:cNvSpPr/>
          <p:nvPr/>
        </p:nvSpPr>
        <p:spPr>
          <a:xfrm>
            <a:off x="3448526" y="3222745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ventually</a:t>
            </a:r>
            <a:endParaRPr lang="en-US" altLang="zh-CN" dirty="0"/>
          </a:p>
        </p:txBody>
      </p:sp>
      <p:sp>
        <p:nvSpPr>
          <p:cNvPr id="12" name="QB_5_AN.10_1#b11a3dbcf.blank?pid=d40820d21&amp;color=0,55,96&amp;vpa=5&amp;vtp=1&amp;bbb=1"/>
          <p:cNvSpPr/>
          <p:nvPr/>
        </p:nvSpPr>
        <p:spPr>
          <a:xfrm>
            <a:off x="6309201" y="36208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f302489?pid=7a50d806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73d4d1bf1?pid=cff302489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Africa.</a:t>
            </a:r>
            <a:endParaRPr lang="en-US" altLang="zh-CN" sz="1800" dirty="0"/>
          </a:p>
        </p:txBody>
      </p:sp>
      <p:sp>
        <p:nvSpPr>
          <p:cNvPr id="4" name="QB_5_AN.12_1#73d4d1bf1.blank?pid=cff302489&amp;color=0,55,96&amp;vpa=6&amp;vtp=1&amp;bbb=1"/>
          <p:cNvSpPr/>
          <p:nvPr/>
        </p:nvSpPr>
        <p:spPr>
          <a:xfrm>
            <a:off x="2724626" y="196310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5" name="QB_5_AS.13_1#73d4d1bf1?pid=cff302489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sth为固定搭配，意为“有做某事的打算；打算做某事”。</a:t>
            </a:r>
            <a:endParaRPr lang="en-US" altLang="zh-CN" sz="1800" dirty="0"/>
          </a:p>
        </p:txBody>
      </p:sp>
      <p:sp>
        <p:nvSpPr>
          <p:cNvPr id="6" name="QB_5_BD.14_1#2808ebe11?pid=cff302489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physician's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doctors.</a:t>
            </a:r>
            <a:endParaRPr lang="en-US" altLang="zh-CN" sz="1800" dirty="0"/>
          </a:p>
        </p:txBody>
      </p:sp>
      <p:sp>
        <p:nvSpPr>
          <p:cNvPr id="7" name="QB_5_AN.15_1#2808ebe11.blank?pid=cff302489&amp;color=0,55,96&amp;vpa=7&amp;vtp=1&amp;bbb=1"/>
          <p:cNvSpPr/>
          <p:nvPr/>
        </p:nvSpPr>
        <p:spPr>
          <a:xfrm>
            <a:off x="5217001" y="2764853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8" name="QB_5_AS.16_1#2808ebe11?pid=cff302489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sb为固定搭配，意为“是为某人而提供/设计的”。</a:t>
            </a:r>
            <a:endParaRPr lang="en-US" altLang="zh-CN" sz="1800" dirty="0"/>
          </a:p>
        </p:txBody>
      </p:sp>
      <p:sp>
        <p:nvSpPr>
          <p:cNvPr id="9" name="QB_5_BD.17_1#17ef14271?pid=cff302489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（hesitate）,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soldier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drowning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girl.</a:t>
            </a:r>
            <a:endParaRPr lang="en-US" altLang="zh-CN" sz="1800" dirty="0"/>
          </a:p>
        </p:txBody>
      </p:sp>
      <p:sp>
        <p:nvSpPr>
          <p:cNvPr id="10" name="QB_5_AN.18_1#17ef14271.blank?pid=cff302489&amp;color=0,55,96&amp;vpa=8&amp;vtp=1&amp;bbb=1"/>
          <p:cNvSpPr/>
          <p:nvPr/>
        </p:nvSpPr>
        <p:spPr>
          <a:xfrm>
            <a:off x="1547082" y="3576383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hesitation</a:t>
            </a:r>
            <a:endParaRPr lang="en-US" altLang="zh-CN" dirty="0"/>
          </a:p>
        </p:txBody>
      </p:sp>
      <p:sp>
        <p:nvSpPr>
          <p:cNvPr id="11" name="QB_5_AS.19_1#17ef14271?pid=cff302489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设空处作介词Without的宾语，应用名词形式。without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hesitation意为“毫不犹豫地”。</a:t>
            </a:r>
            <a:endParaRPr lang="en-US" altLang="zh-CN" sz="1800" dirty="0"/>
          </a:p>
        </p:txBody>
      </p:sp>
      <p:sp>
        <p:nvSpPr>
          <p:cNvPr id="12" name="QB_5_BD.20_1#3eb36a461?pid=cff302489&amp;color=0,55,96&amp;vtp=1&amp;bbb=1"/>
          <p:cNvSpPr/>
          <p:nvPr/>
        </p:nvSpPr>
        <p:spPr>
          <a:xfrm>
            <a:off x="502920" y="44393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4.Doctors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（hesitate）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treatment.</a:t>
            </a:r>
            <a:endParaRPr lang="en-US" altLang="zh-CN" sz="1800" dirty="0"/>
          </a:p>
        </p:txBody>
      </p:sp>
      <p:sp>
        <p:nvSpPr>
          <p:cNvPr id="13" name="QB_5_AN.21_1#3eb36a461.blank?pid=cff302489&amp;color=0,55,96&amp;vpa=9&amp;vtp=1&amp;bbb=1"/>
          <p:cNvSpPr/>
          <p:nvPr/>
        </p:nvSpPr>
        <p:spPr>
          <a:xfrm>
            <a:off x="1899126" y="4387913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hesitant</a:t>
            </a:r>
            <a:endParaRPr lang="en-US" altLang="zh-CN" dirty="0"/>
          </a:p>
        </p:txBody>
      </p:sp>
      <p:sp>
        <p:nvSpPr>
          <p:cNvPr id="14" name="QB_5_AS.22_1#3eb36a461?pid=cff302489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sth为固定搭配，意为“对做某事犹豫”。</a:t>
            </a:r>
            <a:endParaRPr lang="en-US" altLang="zh-CN" sz="1800" dirty="0"/>
          </a:p>
        </p:txBody>
      </p:sp>
      <p:sp>
        <p:nvSpPr>
          <p:cNvPr id="15" name="QB_5_BD.23_1#7816c872c?pid=cff302489&amp;color=0,55,96&amp;vtp=1&amp;bbb=1"/>
          <p:cNvSpPr/>
          <p:nvPr/>
        </p:nvSpPr>
        <p:spPr>
          <a:xfrm>
            <a:off x="502920" y="52508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（help）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kind-hearted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man.</a:t>
            </a:r>
            <a:endParaRPr lang="en-US" altLang="zh-CN" sz="1800" dirty="0"/>
          </a:p>
        </p:txBody>
      </p:sp>
      <p:sp>
        <p:nvSpPr>
          <p:cNvPr id="16" name="QB_5_AN.24_1#7816c872c.blank?pid=cff302489&amp;color=0,55,96&amp;vpa=10&amp;vtp=1&amp;bbb=1"/>
          <p:cNvSpPr/>
          <p:nvPr/>
        </p:nvSpPr>
        <p:spPr>
          <a:xfrm>
            <a:off x="2610326" y="5186743"/>
            <a:ext cx="852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endParaRPr lang="en-US" altLang="zh-CN" dirty="0"/>
          </a:p>
        </p:txBody>
      </p:sp>
      <p:sp>
        <p:nvSpPr>
          <p:cNvPr id="17" name="QB_5_AS.25_1#7816c872c?pid=cff302489&amp;color=0,55,96&amp;vtp=1&amp;bbb=1"/>
          <p:cNvSpPr/>
          <p:nvPr/>
        </p:nvSpPr>
        <p:spPr>
          <a:xfrm>
            <a:off x="502920" y="56566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sth为固定搭配，意为“做某事有顾虑/疑虑”。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91572f7?pid=7a50d806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b91eabda0?pid=f391572f7&amp;color=0,55,96&amp;vtp=1&amp;bbb=1"/>
          <p:cNvSpPr/>
          <p:nvPr/>
        </p:nvSpPr>
        <p:spPr>
          <a:xfrm>
            <a:off x="502920" y="200862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（无论如何）,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methods,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 _____ ___ __________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（万一有紧急情况）.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licence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（以防）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 _____ ____ ________ 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（在任何情况下学生都不被允许）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________ ___ 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（尽管问我）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questions.</a:t>
            </a:r>
            <a:endParaRPr lang="en-US" altLang="zh-CN" sz="1800" dirty="0"/>
          </a:p>
        </p:txBody>
      </p:sp>
      <p:sp>
        <p:nvSpPr>
          <p:cNvPr id="4" name="QB_5_AN.27_1#b91eabda0.blank?pid=f391572f7&amp;color=0,55,96&amp;vpa=11&amp;vtp=1&amp;bbb=1"/>
          <p:cNvSpPr/>
          <p:nvPr/>
        </p:nvSpPr>
        <p:spPr>
          <a:xfrm>
            <a:off x="641826" y="19781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N.28_1#b91eabda0.blank?pid=f391572f7&amp;color=0,55,96&amp;vpa=12&amp;vtp=1&amp;bbb=1"/>
          <p:cNvSpPr/>
          <p:nvPr/>
        </p:nvSpPr>
        <p:spPr>
          <a:xfrm>
            <a:off x="1149826" y="196544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endParaRPr lang="en-US" altLang="zh-CN" dirty="0"/>
          </a:p>
        </p:txBody>
      </p:sp>
      <p:sp>
        <p:nvSpPr>
          <p:cNvPr id="6" name="QB_5_AN.29_1#b91eabda0.blank?pid=f391572f7&amp;color=0,55,96&amp;vpa=13&amp;vtp=1&amp;bbb=1"/>
          <p:cNvSpPr/>
          <p:nvPr/>
        </p:nvSpPr>
        <p:spPr>
          <a:xfrm>
            <a:off x="1797526" y="19781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dirty="0"/>
          </a:p>
        </p:txBody>
      </p:sp>
      <p:sp>
        <p:nvSpPr>
          <p:cNvPr id="8" name="QB_5_AN.31_1#b91eabda0.blank?pid=f391572f7&amp;color=0,55,96&amp;vpa=14&amp;vtp=1&amp;bbb=1"/>
          <p:cNvSpPr/>
          <p:nvPr/>
        </p:nvSpPr>
        <p:spPr>
          <a:xfrm>
            <a:off x="7569675" y="23972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9" name="QB_5_AN.32_1#b91eabda0.blank?pid=f391572f7&amp;color=0,55,96&amp;vpa=15&amp;vtp=1&amp;bbb=1"/>
          <p:cNvSpPr/>
          <p:nvPr/>
        </p:nvSpPr>
        <p:spPr>
          <a:xfrm>
            <a:off x="8026875" y="23972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dirty="0"/>
          </a:p>
        </p:txBody>
      </p:sp>
      <p:sp>
        <p:nvSpPr>
          <p:cNvPr id="10" name="QB_5_AN.33_1#b91eabda0.blank?pid=f391572f7&amp;color=0,55,96&amp;vpa=16&amp;vtp=1&amp;bbb=1"/>
          <p:cNvSpPr/>
          <p:nvPr/>
        </p:nvSpPr>
        <p:spPr>
          <a:xfrm>
            <a:off x="8699975" y="23972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1" name="QB_5_AN.34_1#b91eabda0.blank?pid=f391572f7&amp;color=0,55,96&amp;vpa=17&amp;vtp=1&amp;bbb=1"/>
          <p:cNvSpPr/>
          <p:nvPr/>
        </p:nvSpPr>
        <p:spPr>
          <a:xfrm>
            <a:off x="9157175" y="2384545"/>
            <a:ext cx="11658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emergency</a:t>
            </a:r>
            <a:endParaRPr lang="en-US" altLang="zh-CN" dirty="0"/>
          </a:p>
        </p:txBody>
      </p:sp>
      <p:sp>
        <p:nvSpPr>
          <p:cNvPr id="13" name="QB_5_AN.36_1#b91eabda0.blank?pid=f391572f7&amp;color=0,55,96&amp;vpa=18&amp;vtp=1&amp;bbb=1"/>
          <p:cNvSpPr/>
          <p:nvPr/>
        </p:nvSpPr>
        <p:spPr>
          <a:xfrm>
            <a:off x="4451826" y="32354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4" name="QB_5_AN.37_1#b91eabda0.blank?pid=f391572f7&amp;color=0,55,96&amp;vpa=19&amp;vtp=1&amp;bbb=1"/>
          <p:cNvSpPr/>
          <p:nvPr/>
        </p:nvSpPr>
        <p:spPr>
          <a:xfrm>
            <a:off x="4909026" y="32354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dirty="0"/>
          </a:p>
        </p:txBody>
      </p:sp>
      <p:sp>
        <p:nvSpPr>
          <p:cNvPr id="16" name="QB_5_AN.39_1#b91eabda0.blank?pid=f391572f7&amp;color=0,55,96&amp;vpa=20&amp;vtp=1&amp;bbb=1"/>
          <p:cNvSpPr/>
          <p:nvPr/>
        </p:nvSpPr>
        <p:spPr>
          <a:xfrm>
            <a:off x="641826" y="36545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7" name="QB_5_AN.40_1#b91eabda0.blank?pid=f391572f7&amp;color=0,55,96&amp;vpa=21&amp;vtp=1&amp;bbb=1"/>
          <p:cNvSpPr/>
          <p:nvPr/>
        </p:nvSpPr>
        <p:spPr>
          <a:xfrm>
            <a:off x="1137126" y="365454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endParaRPr lang="en-US" altLang="zh-CN" dirty="0"/>
          </a:p>
        </p:txBody>
      </p:sp>
      <p:sp>
        <p:nvSpPr>
          <p:cNvPr id="18" name="QB_5_AN.41_1#b91eabda0.blank?pid=f391572f7&amp;color=0,55,96&amp;vpa=22&amp;vtp=1&amp;bbb=1"/>
          <p:cNvSpPr/>
          <p:nvPr/>
        </p:nvSpPr>
        <p:spPr>
          <a:xfrm>
            <a:off x="1683226" y="365454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dirty="0"/>
          </a:p>
        </p:txBody>
      </p:sp>
      <p:sp>
        <p:nvSpPr>
          <p:cNvPr id="19" name="QB_5_AN.42_1#b91eabda0.blank?pid=f391572f7&amp;color=0,55,96&amp;vpa=23&amp;vtp=1&amp;bbb=1"/>
          <p:cNvSpPr/>
          <p:nvPr/>
        </p:nvSpPr>
        <p:spPr>
          <a:xfrm>
            <a:off x="2369026" y="365454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dirty="0"/>
          </a:p>
        </p:txBody>
      </p:sp>
      <p:sp>
        <p:nvSpPr>
          <p:cNvPr id="20" name="QB_5_AN.43_1#b91eabda0.blank?pid=f391572f7&amp;color=0,55,96&amp;vpa=24&amp;vtp=1&amp;bbb=1"/>
          <p:cNvSpPr/>
          <p:nvPr/>
        </p:nvSpPr>
        <p:spPr>
          <a:xfrm>
            <a:off x="2940526" y="365454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endParaRPr lang="en-US" altLang="zh-CN" dirty="0"/>
          </a:p>
        </p:txBody>
      </p:sp>
      <p:sp>
        <p:nvSpPr>
          <p:cNvPr id="21" name="QB_5_AN.44_1#b91eabda0.blank?pid=f391572f7&amp;color=0,55,96&amp;vpa=25&amp;vtp=1&amp;bbb=1"/>
          <p:cNvSpPr/>
          <p:nvPr/>
        </p:nvSpPr>
        <p:spPr>
          <a:xfrm>
            <a:off x="3969226" y="3641845"/>
            <a:ext cx="183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allowed/permitted</a:t>
            </a:r>
            <a:endParaRPr lang="en-US" altLang="zh-CN" dirty="0"/>
          </a:p>
        </p:txBody>
      </p:sp>
      <p:sp>
        <p:nvSpPr>
          <p:cNvPr id="23" name="QB_5_AN.46_1#b91eabda0.blank?pid=f391572f7&amp;color=0,55,96&amp;vpa=26&amp;vtp=1&amp;bbb=1"/>
          <p:cNvSpPr/>
          <p:nvPr/>
        </p:nvSpPr>
        <p:spPr>
          <a:xfrm>
            <a:off x="654526" y="447179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endParaRPr lang="en-US" altLang="zh-CN" dirty="0"/>
          </a:p>
        </p:txBody>
      </p:sp>
      <p:sp>
        <p:nvSpPr>
          <p:cNvPr id="24" name="QB_5_AN.47_1#b91eabda0.blank?pid=f391572f7&amp;color=0,55,96&amp;vpa=27&amp;vtp=1&amp;bbb=1"/>
          <p:cNvSpPr/>
          <p:nvPr/>
        </p:nvSpPr>
        <p:spPr>
          <a:xfrm>
            <a:off x="1480026" y="447179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hesitate</a:t>
            </a:r>
            <a:endParaRPr lang="en-US" altLang="zh-CN" dirty="0"/>
          </a:p>
        </p:txBody>
      </p:sp>
      <p:sp>
        <p:nvSpPr>
          <p:cNvPr id="25" name="QB_5_AN.48_1#b91eabda0.blank?pid=f391572f7&amp;color=0,55,96&amp;vpa=28&amp;vtp=1&amp;bbb=1"/>
          <p:cNvSpPr/>
          <p:nvPr/>
        </p:nvSpPr>
        <p:spPr>
          <a:xfrm>
            <a:off x="2483326" y="447179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6" name="QB_5_AN.49_1#b91eabda0.blank?pid=f391572f7&amp;color=0,55,96&amp;vpa=29&amp;vtp=1&amp;bbb=1"/>
          <p:cNvSpPr/>
          <p:nvPr/>
        </p:nvSpPr>
        <p:spPr>
          <a:xfrm>
            <a:off x="2927826" y="4471790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endParaRPr lang="en-US" altLang="zh-CN" dirty="0"/>
          </a:p>
        </p:txBody>
      </p:sp>
      <p:sp>
        <p:nvSpPr>
          <p:cNvPr id="27" name="QB_5_AN.50_1#b91eabda0.blank?pid=f391572f7&amp;color=0,55,96&amp;vpa=30&amp;vtp=1&amp;bbb=1"/>
          <p:cNvSpPr/>
          <p:nvPr/>
        </p:nvSpPr>
        <p:spPr>
          <a:xfrm>
            <a:off x="3512026" y="447179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cebba6f?pid=7a50d806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四、语法专练。</a:t>
            </a:r>
            <a:endParaRPr lang="en-US" altLang="zh-CN" sz="2200" dirty="0"/>
          </a:p>
        </p:txBody>
      </p:sp>
      <p:sp>
        <p:nvSpPr>
          <p:cNvPr id="3" name="C_5_BD#95ce90a99?sp=1&amp;pid=47cebba6f&amp;color=0,55,96&amp;vtp=1&amp;bbb=1"/>
          <p:cNvSpPr/>
          <p:nvPr/>
        </p:nvSpPr>
        <p:spPr>
          <a:xfrm>
            <a:off x="502920" y="2008953"/>
            <a:ext cx="1057046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0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第一组：用适当的情态动词填空。</a:t>
            </a:r>
            <a:endParaRPr lang="en-US" altLang="zh-CN" sz="2000" dirty="0"/>
          </a:p>
        </p:txBody>
      </p:sp>
      <p:sp>
        <p:nvSpPr>
          <p:cNvPr id="4" name="QB_6_BD.51_1#12211a612?pid=95ce90a99&amp;color=0,55,96&amp;vtp=1&amp;bbb=1"/>
          <p:cNvSpPr/>
          <p:nvPr/>
        </p:nvSpPr>
        <p:spPr>
          <a:xfrm>
            <a:off x="502920" y="24575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1.Samuel,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tallest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shelf.</a:t>
            </a:r>
            <a:endParaRPr lang="en-US" altLang="zh-CN" sz="1800" dirty="0"/>
          </a:p>
        </p:txBody>
      </p:sp>
      <p:sp>
        <p:nvSpPr>
          <p:cNvPr id="5" name="QB_6_AN.52_1#12211a612.blank?pid=95ce90a99&amp;color=0,55,96&amp;vpa=31&amp;vtp=1&amp;bbb=1"/>
          <p:cNvSpPr/>
          <p:nvPr/>
        </p:nvSpPr>
        <p:spPr>
          <a:xfrm>
            <a:off x="4388326" y="2406073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endParaRPr lang="en-US" altLang="zh-CN" dirty="0"/>
          </a:p>
        </p:txBody>
      </p:sp>
      <p:sp>
        <p:nvSpPr>
          <p:cNvPr id="6" name="QB_6_AS.53_1#12211a612?pid=95ce90a99&amp;color=0,55,96&amp;vtp=1&amp;bbb=1&amp;hb=1"/>
          <p:cNvSpPr/>
          <p:nvPr/>
        </p:nvSpPr>
        <p:spPr>
          <a:xfrm>
            <a:off x="502920" y="286321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句意为：塞缪尔是我们班最高的男生，他能轻松地够到书架顶层的书。此处表示能力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，且陈述客观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事实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，应用can。</a:t>
            </a:r>
            <a:endParaRPr lang="en-US" altLang="zh-CN" dirty="0"/>
          </a:p>
        </p:txBody>
      </p:sp>
      <p:sp>
        <p:nvSpPr>
          <p:cNvPr id="7" name="QB_6_BD.54_1#2be217b2a?pid=95ce90a99&amp;color=0,55,96&amp;vtp=1&amp;bbb=1"/>
          <p:cNvSpPr/>
          <p:nvPr/>
        </p:nvSpPr>
        <p:spPr>
          <a:xfrm>
            <a:off x="502920" y="36906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Australia.</a:t>
            </a:r>
            <a:endParaRPr lang="en-US" altLang="zh-CN" sz="1800" dirty="0"/>
          </a:p>
        </p:txBody>
      </p:sp>
      <p:sp>
        <p:nvSpPr>
          <p:cNvPr id="8" name="QB_6_AN.55_1#2be217b2a.blank?pid=95ce90a99&amp;color=0,55,96&amp;vpa=32&amp;vtp=1&amp;bbb=1"/>
          <p:cNvSpPr/>
          <p:nvPr/>
        </p:nvSpPr>
        <p:spPr>
          <a:xfrm>
            <a:off x="6064726" y="3626548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may/might</a:t>
            </a:r>
            <a:endParaRPr lang="en-US" altLang="zh-CN" dirty="0"/>
          </a:p>
        </p:txBody>
      </p:sp>
      <p:sp>
        <p:nvSpPr>
          <p:cNvPr id="9" name="QB_6_AS.56_1#2be217b2a?pid=95ce90a99&amp;color=0,55,96&amp;vtp=1&amp;bbb=1&amp;hb=1"/>
          <p:cNvSpPr/>
          <p:nvPr/>
        </p:nvSpPr>
        <p:spPr>
          <a:xfrm>
            <a:off x="502920" y="410146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根据上一句“我还没有决定去哪儿度假。”可知，“我”可能去澳大利亚。此处表示推测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，肯定句中应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may/might。</a:t>
            </a:r>
            <a:endParaRPr lang="en-US" altLang="zh-CN" dirty="0"/>
          </a:p>
        </p:txBody>
      </p:sp>
      <p:sp>
        <p:nvSpPr>
          <p:cNvPr id="10" name="QB_6_BD.57_1#92692339f?pid=95ce90a99&amp;color=0,55,96&amp;vtp=1&amp;bbb=1"/>
          <p:cNvSpPr/>
          <p:nvPr/>
        </p:nvSpPr>
        <p:spPr>
          <a:xfrm>
            <a:off x="502920" y="49289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1" name="QB_6_AN.58_1#92692339f.blank?pid=95ce90a99&amp;color=0,55,96&amp;vpa=33&amp;vtp=1&amp;bbb=1"/>
          <p:cNvSpPr/>
          <p:nvPr/>
        </p:nvSpPr>
        <p:spPr>
          <a:xfrm>
            <a:off x="4842351" y="4877498"/>
            <a:ext cx="890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2" name="QB_6_AS.59_1#92692339f?pid=95ce90a99&amp;color=0,55,96&amp;vtp=1&amp;bbb=1"/>
          <p:cNvSpPr/>
          <p:nvPr/>
        </p:nvSpPr>
        <p:spPr>
          <a:xfrm>
            <a:off x="502920" y="53346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句意为：我不想参加这个会议，但是我不得不参加。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0_1#a35945b27?pid=95ce90a9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lang="en-US" altLang="zh-CN" sz="1800" dirty="0"/>
          </a:p>
        </p:txBody>
      </p:sp>
      <p:sp>
        <p:nvSpPr>
          <p:cNvPr id="3" name="QB_6_AN.61_1#a35945b27.blank?pid=95ce90a99&amp;color=0,55,96&amp;vpa=34&amp;vtp=1&amp;bbb=1"/>
          <p:cNvSpPr/>
          <p:nvPr/>
        </p:nvSpPr>
        <p:spPr>
          <a:xfrm>
            <a:off x="4591526" y="145732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shall</a:t>
            </a:r>
            <a:endParaRPr lang="en-US" altLang="zh-CN" dirty="0"/>
          </a:p>
        </p:txBody>
      </p:sp>
      <p:sp>
        <p:nvSpPr>
          <p:cNvPr id="4" name="QB_6_AS.62_1#a35945b27?pid=95ce90a99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句意为：我们有一条规定是每个学生在校期间都必须穿校服。shall用于规定、法令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、条约等正式文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件中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，表示义务或规定，意为“必须”。</a:t>
            </a:r>
            <a:endParaRPr lang="en-US" altLang="zh-CN" dirty="0"/>
          </a:p>
        </p:txBody>
      </p:sp>
      <p:sp>
        <p:nvSpPr>
          <p:cNvPr id="5" name="QB_6_BD.63_1#454ed473e?pid=95ce90a99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ladies.</a:t>
            </a:r>
            <a:endParaRPr lang="en-US" altLang="zh-CN" sz="1800" dirty="0"/>
          </a:p>
        </p:txBody>
      </p:sp>
      <p:sp>
        <p:nvSpPr>
          <p:cNvPr id="6" name="QB_6_AN.64_1#454ed473e.blank?pid=95ce90a99&amp;color=0,55,96&amp;vpa=35&amp;vtp=1&amp;bbb=1"/>
          <p:cNvSpPr/>
          <p:nvPr/>
        </p:nvSpPr>
        <p:spPr>
          <a:xfrm>
            <a:off x="4355941" y="2689288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endParaRPr lang="en-US" altLang="zh-CN" dirty="0"/>
          </a:p>
        </p:txBody>
      </p:sp>
      <p:sp>
        <p:nvSpPr>
          <p:cNvPr id="7" name="QB_6_AS.65_1#454ed473e?pid=95ce90a99&amp;color=0,55,96&amp;vtp=1&amp;bbb=1&amp;hb=1"/>
          <p:cNvSpPr/>
          <p:nvPr/>
        </p:nvSpPr>
        <p:spPr>
          <a:xfrm>
            <a:off x="502920" y="315150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句意为：你无法想象这样一个绅士竟然对女士这么无礼。此处表示说话者的惊讶语气，意为“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竟然”，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should。</a:t>
            </a:r>
            <a:endParaRPr lang="en-US" altLang="zh-CN" dirty="0"/>
          </a:p>
        </p:txBody>
      </p:sp>
      <p:sp>
        <p:nvSpPr>
          <p:cNvPr id="8" name="QB_6_BD.66_1#5d67593b8?pid=95ce90a99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Metals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heated.</a:t>
            </a:r>
            <a:endParaRPr lang="en-US" altLang="zh-CN" sz="1800" dirty="0"/>
          </a:p>
        </p:txBody>
      </p:sp>
      <p:sp>
        <p:nvSpPr>
          <p:cNvPr id="9" name="QB_6_AN.67_1#5d67593b8.blank?pid=95ce90a99&amp;color=0,55,96&amp;vpa=36&amp;vtp=1&amp;bbb=1"/>
          <p:cNvSpPr/>
          <p:nvPr/>
        </p:nvSpPr>
        <p:spPr>
          <a:xfrm>
            <a:off x="1416526" y="3927538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endParaRPr lang="en-US" altLang="zh-CN" dirty="0"/>
          </a:p>
        </p:txBody>
      </p:sp>
      <p:sp>
        <p:nvSpPr>
          <p:cNvPr id="10" name="QB_6_AS.68_1#5d67593b8?pid=95ce90a99&amp;color=0,55,96&amp;vtp=1&amp;bbb=1"/>
          <p:cNvSpPr/>
          <p:nvPr/>
        </p:nvSpPr>
        <p:spPr>
          <a:xfrm>
            <a:off x="502920" y="43847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句意为：金属遇热会膨胀。此处表示物体的固有属性或事情的必然趋势，应用will。</a:t>
            </a:r>
            <a:endParaRPr lang="en-US" altLang="zh-CN" sz="1800" dirty="0"/>
          </a:p>
        </p:txBody>
      </p:sp>
      <p:sp>
        <p:nvSpPr>
          <p:cNvPr id="11" name="QB_6_BD.69_1#1ef8391f9?pid=95ce90a99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pushed.</a:t>
            </a:r>
            <a:endParaRPr lang="en-US" altLang="zh-CN" sz="1800" dirty="0"/>
          </a:p>
        </p:txBody>
      </p:sp>
      <p:sp>
        <p:nvSpPr>
          <p:cNvPr id="12" name="QB_6_AN.70_1#1ef8391f9.blank?pid=95ce90a99&amp;color=0,55,96&amp;vpa=37&amp;vtp=1&amp;bbb=1"/>
          <p:cNvSpPr/>
          <p:nvPr/>
        </p:nvSpPr>
        <p:spPr>
          <a:xfrm>
            <a:off x="1683226" y="4739068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13" name="QB_6_AS.71_1#1ef8391f9?pid=95ce90a99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句意为：不管她多用力地推，门就是打不开。此处表示物体的倾向性，且语境为过去发生的事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2147</Words>
  <Application>Microsoft Office PowerPoint</Application>
  <PresentationFormat>宽屏</PresentationFormat>
  <Paragraphs>214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2024-10-09T03:14:48Z</dcterms:created>
  <dcterms:modified xsi:type="dcterms:W3CDTF">2024-10-09T03:32:47Z</dcterms:modified>
  <cp:category/>
  <cp:contentStatus/>
</cp:coreProperties>
</file>